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1"/>
  </p:notesMasterIdLst>
  <p:handoutMasterIdLst>
    <p:handoutMasterId r:id="rId62"/>
  </p:handoutMasterIdLst>
  <p:sldIdLst>
    <p:sldId id="970" r:id="rId59"/>
    <p:sldId id="971" r:id="rId60"/>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71374" autoAdjust="0"/>
  </p:normalViewPr>
  <p:slideViewPr>
    <p:cSldViewPr showGuides="1">
      <p:cViewPr varScale="1">
        <p:scale>
          <a:sx n="47" d="100"/>
          <a:sy n="47" d="100"/>
        </p:scale>
        <p:origin x="1592" y="4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2019/10/2</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2019/10/2</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q</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1946706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2019/10/2</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2019/10/2</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27468859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2019/10/2</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2019/10/2</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2019/10/2</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2019/10/2</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2019/10/2</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10/2/2019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10/2/2019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02/10/2019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02/10/2019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02/10/2019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02/10/2019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02/10/2019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2019/10/2</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10/2/2019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10/2/2019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24/09</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September 24,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5671492"/>
          </a:xfrm>
        </p:spPr>
        <p:txBody>
          <a:bodyPr numCol="2"/>
          <a:lstStyle/>
          <a:p>
            <a:r>
              <a:rPr lang="en-US" sz="1600" b="1" dirty="0" smtClean="0">
                <a:solidFill>
                  <a:schemeClr val="tx1">
                    <a:lumMod val="75000"/>
                    <a:lumOff val="25000"/>
                  </a:schemeClr>
                </a:solidFill>
                <a:latin typeface="Arial" panose="020B0604020202020204" pitchFamily="34" charset="0"/>
                <a:cs typeface="Arial" panose="020B0604020202020204" pitchFamily="34" charset="0"/>
              </a:rPr>
              <a:t>Simulation</a:t>
            </a:r>
          </a:p>
          <a:p>
            <a:pPr lvl="1"/>
            <a:r>
              <a:rPr lang="en-US" sz="1400" b="1" dirty="0" smtClean="0">
                <a:solidFill>
                  <a:srgbClr val="00B050"/>
                </a:solidFill>
                <a:latin typeface="Arial" panose="020B0604020202020204" pitchFamily="34" charset="0"/>
                <a:cs typeface="Arial" panose="020B0604020202020204" pitchFamily="34" charset="0"/>
              </a:rPr>
              <a:t>Abilene</a:t>
            </a:r>
            <a:r>
              <a:rPr lang="en-US" sz="1400" dirty="0" smtClean="0">
                <a:solidFill>
                  <a:schemeClr val="tx1">
                    <a:lumMod val="75000"/>
                    <a:lumOff val="25000"/>
                  </a:schemeClr>
                </a:solidFill>
                <a:latin typeface="Arial" panose="020B0604020202020204" pitchFamily="34" charset="0"/>
                <a:cs typeface="Arial" panose="020B0604020202020204" pitchFamily="34" charset="0"/>
              </a:rPr>
              <a:t>: 200 sims, 10 intensities, 1M instances: 1 week to generate</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T = 0.1s, 500 instances -&gt; 50s of execution</a:t>
            </a:r>
          </a:p>
          <a:p>
            <a:pPr lvl="1"/>
            <a:r>
              <a:rPr lang="en-US" sz="1400" b="1" dirty="0" smtClean="0">
                <a:solidFill>
                  <a:schemeClr val="accent2">
                    <a:lumMod val="75000"/>
                  </a:schemeClr>
                </a:solidFill>
                <a:latin typeface="Arial" panose="020B0604020202020204" pitchFamily="34" charset="0"/>
                <a:cs typeface="Arial" panose="020B0604020202020204" pitchFamily="34" charset="0"/>
              </a:rPr>
              <a:t>NSF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a:t>
            </a:r>
            <a:r>
              <a:rPr lang="en-US" sz="1400" dirty="0">
                <a:solidFill>
                  <a:schemeClr val="tx1">
                    <a:lumMod val="75000"/>
                    <a:lumOff val="25000"/>
                  </a:schemeClr>
                </a:solidFill>
                <a:latin typeface="Arial" panose="020B0604020202020204" pitchFamily="34" charset="0"/>
                <a:cs typeface="Arial" panose="020B0604020202020204" pitchFamily="34" charset="0"/>
              </a:rPr>
              <a:t>200 sims, 10 intensities, 1M instances: 1 week to generate</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Routing: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TODO</a:t>
            </a:r>
            <a:endParaRPr lang="en-US" b="1" dirty="0" smtClean="0">
              <a:solidFill>
                <a:schemeClr val="tx1">
                  <a:lumMod val="75000"/>
                  <a:lumOff val="25000"/>
                </a:schemeClr>
              </a:solidFill>
              <a:latin typeface="Arial" panose="020B0604020202020204" pitchFamily="34" charset="0"/>
              <a:cs typeface="Arial" panose="020B0604020202020204" pitchFamily="34" charset="0"/>
            </a:endParaRPr>
          </a:p>
          <a:p>
            <a:r>
              <a:rPr lang="en-US" sz="1600" b="1" dirty="0" smtClean="0">
                <a:solidFill>
                  <a:schemeClr val="tx1">
                    <a:lumMod val="75000"/>
                    <a:lumOff val="25000"/>
                  </a:schemeClr>
                </a:solidFill>
                <a:latin typeface="Arial" panose="020B0604020202020204" pitchFamily="34" charset="0"/>
                <a:cs typeface="Arial" panose="020B0604020202020204" pitchFamily="34" charset="0"/>
              </a:rPr>
              <a:t>Learning</a:t>
            </a:r>
            <a:endParaRPr lang="en-US" sz="14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b="1" dirty="0" smtClean="0">
                <a:solidFill>
                  <a:schemeClr val="tx1">
                    <a:lumMod val="75000"/>
                    <a:lumOff val="25000"/>
                  </a:schemeClr>
                </a:solidFill>
                <a:latin typeface="Arial" panose="020B0604020202020204" pitchFamily="34" charset="0"/>
                <a:cs typeface="Arial" panose="020B0604020202020204" pitchFamily="34" charset="0"/>
              </a:rPr>
              <a:t>RF</a:t>
            </a:r>
            <a:r>
              <a:rPr lang="en-US" sz="1400" dirty="0" smtClean="0">
                <a:solidFill>
                  <a:schemeClr val="tx1">
                    <a:lumMod val="75000"/>
                    <a:lumOff val="25000"/>
                  </a:schemeClr>
                </a:solidFill>
                <a:latin typeface="Arial" panose="020B0604020202020204" pitchFamily="34" charset="0"/>
                <a:cs typeface="Arial" panose="020B0604020202020204" pitchFamily="34" charset="0"/>
              </a:rPr>
              <a:t>, feature extraction: quantiles. First attempt: extract q01, q99, mean, window = 10</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Test set 1 (cheating): take all together train, validate, test and split</a:t>
            </a:r>
          </a:p>
          <a:p>
            <a:pPr lvl="3"/>
            <a:r>
              <a:rPr lang="en-US" sz="1000" dirty="0" smtClean="0">
                <a:solidFill>
                  <a:schemeClr val="tx1">
                    <a:lumMod val="75000"/>
                    <a:lumOff val="25000"/>
                  </a:schemeClr>
                </a:solidFill>
                <a:latin typeface="Arial" panose="020B0604020202020204" pitchFamily="34" charset="0"/>
                <a:cs typeface="Arial" panose="020B0604020202020204" pitchFamily="34" charset="0"/>
              </a:rPr>
              <a:t>Improvement</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Test set 2: test is taken by considering different simulations, i.e., unseen link properties (our scenario)</a:t>
            </a:r>
          </a:p>
          <a:p>
            <a:pPr lvl="3"/>
            <a:r>
              <a:rPr lang="en-US" sz="1000" dirty="0" smtClean="0">
                <a:solidFill>
                  <a:schemeClr val="tx1">
                    <a:lumMod val="75000"/>
                    <a:lumOff val="25000"/>
                  </a:schemeClr>
                </a:solidFill>
                <a:latin typeface="Arial" panose="020B0604020202020204" pitchFamily="34" charset="0"/>
                <a:cs typeface="Arial" panose="020B0604020202020204" pitchFamily="34" charset="0"/>
              </a:rPr>
              <a:t>Not good results (R2 = 0.1)</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Conclusion: model not able to capture the scenario, possible reasons: data are not good yet, trying different window size and quantiles</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Currently running RF: quantiles = q01, q99, q10, q20, …, q90; WS = 50 -&gt; with test set 1: </a:t>
            </a:r>
            <a:r>
              <a:rPr lang="en-US" sz="1200" b="1" dirty="0" smtClean="0">
                <a:solidFill>
                  <a:srgbClr val="00B050"/>
                </a:solidFill>
                <a:latin typeface="Arial" panose="020B0604020202020204" pitchFamily="34" charset="0"/>
                <a:cs typeface="Arial" panose="020B0604020202020204" pitchFamily="34" charset="0"/>
              </a:rPr>
              <a:t>R2 = 0.35 (see plots)</a:t>
            </a:r>
          </a:p>
          <a:p>
            <a:pPr lvl="1"/>
            <a:r>
              <a:rPr lang="en-US" sz="1400" b="1" dirty="0" smtClean="0">
                <a:solidFill>
                  <a:schemeClr val="tx1">
                    <a:lumMod val="75000"/>
                    <a:lumOff val="25000"/>
                  </a:schemeClr>
                </a:solidFill>
                <a:latin typeface="Arial" panose="020B0604020202020204" pitchFamily="34" charset="0"/>
                <a:cs typeface="Arial" panose="020B0604020202020204" pitchFamily="34" charset="0"/>
              </a:rPr>
              <a:t>DL</a:t>
            </a:r>
            <a:r>
              <a:rPr lang="en-US" sz="1400" dirty="0" smtClean="0">
                <a:solidFill>
                  <a:schemeClr val="tx1">
                    <a:lumMod val="75000"/>
                    <a:lumOff val="25000"/>
                  </a:schemeClr>
                </a:solidFill>
                <a:latin typeface="Arial" panose="020B0604020202020204" pitchFamily="34" charset="0"/>
                <a:cs typeface="Arial" panose="020B0604020202020204" pitchFamily="34" charset="0"/>
              </a:rPr>
              <a:t>: LSTM for time series with dropout as a form of “”“Bayesian NN”””</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Good start to add </a:t>
            </a:r>
            <a:r>
              <a:rPr lang="en-US" sz="1200" dirty="0" err="1" smtClean="0">
                <a:solidFill>
                  <a:schemeClr val="tx1">
                    <a:lumMod val="75000"/>
                    <a:lumOff val="25000"/>
                  </a:schemeClr>
                </a:solidFill>
                <a:latin typeface="Arial" panose="020B0604020202020204" pitchFamily="34" charset="0"/>
                <a:cs typeface="Arial" panose="020B0604020202020204" pitchFamily="34" charset="0"/>
              </a:rPr>
              <a:t>timeseries</a:t>
            </a:r>
            <a:r>
              <a:rPr lang="en-US" sz="1200" dirty="0" smtClean="0">
                <a:solidFill>
                  <a:schemeClr val="tx1">
                    <a:lumMod val="75000"/>
                    <a:lumOff val="25000"/>
                  </a:schemeClr>
                </a:solidFill>
                <a:latin typeface="Arial" panose="020B0604020202020204" pitchFamily="34" charset="0"/>
                <a:cs typeface="Arial" panose="020B0604020202020204" pitchFamily="34" charset="0"/>
              </a:rPr>
              <a:t> in a DL model</a:t>
            </a: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Many alternatives that may be worth it (including attention)</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Goal: implement GNN with a RNN that captures the features from the </a:t>
            </a:r>
            <a:r>
              <a:rPr lang="en-US" sz="1400" dirty="0" err="1" smtClean="0">
                <a:solidFill>
                  <a:schemeClr val="tx1">
                    <a:lumMod val="75000"/>
                    <a:lumOff val="25000"/>
                  </a:schemeClr>
                </a:solidFill>
                <a:latin typeface="Arial" panose="020B0604020202020204" pitchFamily="34" charset="0"/>
                <a:cs typeface="Arial" panose="020B0604020202020204" pitchFamily="34" charset="0"/>
              </a:rPr>
              <a:t>timeseries</a:t>
            </a:r>
            <a:endParaRPr lang="en-US" sz="1400" dirty="0" smtClean="0">
              <a:solidFill>
                <a:schemeClr val="tx1">
                  <a:lumMod val="75000"/>
                  <a:lumOff val="25000"/>
                </a:schemeClr>
              </a:solidFill>
              <a:latin typeface="Arial" panose="020B0604020202020204" pitchFamily="34" charset="0"/>
              <a:cs typeface="Arial" panose="020B0604020202020204" pitchFamily="34" charset="0"/>
            </a:endParaRPr>
          </a:p>
          <a:p>
            <a:pPr lvl="2"/>
            <a:r>
              <a:rPr lang="en-US" sz="1200" dirty="0" smtClean="0">
                <a:solidFill>
                  <a:schemeClr val="tx1">
                    <a:lumMod val="75000"/>
                    <a:lumOff val="25000"/>
                  </a:schemeClr>
                </a:solidFill>
                <a:latin typeface="Arial" panose="020B0604020202020204" pitchFamily="34" charset="0"/>
                <a:cs typeface="Arial" panose="020B0604020202020204" pitchFamily="34" charset="0"/>
              </a:rPr>
              <a:t>3 ideas</a:t>
            </a:r>
          </a:p>
          <a:p>
            <a:pPr lvl="3"/>
            <a:r>
              <a:rPr lang="en-US" sz="1000" dirty="0" smtClean="0">
                <a:solidFill>
                  <a:schemeClr val="tx1">
                    <a:lumMod val="75000"/>
                    <a:lumOff val="25000"/>
                  </a:schemeClr>
                </a:solidFill>
                <a:latin typeface="Arial" panose="020B0604020202020204" pitchFamily="34" charset="0"/>
                <a:cs typeface="Arial" panose="020B0604020202020204" pitchFamily="34" charset="0"/>
              </a:rPr>
              <a:t>TS Feature extraction -&gt; GNN</a:t>
            </a:r>
          </a:p>
          <a:p>
            <a:pPr lvl="3"/>
            <a:r>
              <a:rPr lang="en-US" sz="1000" dirty="0" smtClean="0">
                <a:solidFill>
                  <a:schemeClr val="tx1">
                    <a:lumMod val="75000"/>
                    <a:lumOff val="25000"/>
                  </a:schemeClr>
                </a:solidFill>
                <a:latin typeface="Arial" panose="020B0604020202020204" pitchFamily="34" charset="0"/>
                <a:cs typeface="Arial" panose="020B0604020202020204" pitchFamily="34" charset="0"/>
              </a:rPr>
              <a:t>Same, but with N RNNs</a:t>
            </a:r>
          </a:p>
          <a:p>
            <a:pPr lvl="3"/>
            <a:r>
              <a:rPr lang="en-US" sz="1000" dirty="0" smtClean="0">
                <a:solidFill>
                  <a:schemeClr val="tx1">
                    <a:lumMod val="75000"/>
                    <a:lumOff val="25000"/>
                  </a:schemeClr>
                </a:solidFill>
                <a:latin typeface="Arial" panose="020B0604020202020204" pitchFamily="34" charset="0"/>
                <a:cs typeface="Arial" panose="020B0604020202020204" pitchFamily="34" charset="0"/>
              </a:rPr>
              <a:t>GNN feature extraction -&gt; RNN</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6153386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212623</TotalTime>
  <Words>248</Words>
  <Application>Microsoft Office PowerPoint</Application>
  <PresentationFormat>Widescreen</PresentationFormat>
  <Paragraphs>27</Paragraphs>
  <Slides>2</Slides>
  <Notes>2</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2</vt:i4>
      </vt:variant>
    </vt:vector>
  </HeadingPairs>
  <TitlesOfParts>
    <vt:vector size="77"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24/09  Filip Krasniqi, Jocelyne Elias and Jérémie Leguay</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10463</cp:revision>
  <cp:lastPrinted>2019-05-24T12:55:07Z</cp:lastPrinted>
  <dcterms:created xsi:type="dcterms:W3CDTF">2015-01-15T13:44:33Z</dcterms:created>
  <dcterms:modified xsi:type="dcterms:W3CDTF">2019-10-02T13:58:00Z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